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5" r:id="rId2"/>
    <p:sldId id="276" r:id="rId3"/>
    <p:sldId id="277" r:id="rId4"/>
    <p:sldId id="280" r:id="rId5"/>
    <p:sldId id="281" r:id="rId6"/>
    <p:sldId id="273" r:id="rId7"/>
    <p:sldId id="263" r:id="rId8"/>
    <p:sldId id="264" r:id="rId9"/>
    <p:sldId id="265" r:id="rId10"/>
    <p:sldId id="256" r:id="rId11"/>
    <p:sldId id="257" r:id="rId12"/>
    <p:sldId id="258" r:id="rId13"/>
    <p:sldId id="274" r:id="rId14"/>
    <p:sldId id="259" r:id="rId15"/>
    <p:sldId id="260" r:id="rId16"/>
    <p:sldId id="261" r:id="rId17"/>
    <p:sldId id="262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3"/>
    <p:restoredTop sz="94599"/>
  </p:normalViewPr>
  <p:slideViewPr>
    <p:cSldViewPr snapToGrid="0" snapToObjects="1">
      <p:cViewPr varScale="1">
        <p:scale>
          <a:sx n="110" d="100"/>
          <a:sy n="110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5C53E9-13EF-40C5-AA5D-03334E0FCE6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2495BE-AE53-4D99-A6A8-37F2B273FBA7}">
      <dgm:prSet/>
      <dgm:spPr/>
      <dgm:t>
        <a:bodyPr/>
        <a:lstStyle/>
        <a:p>
          <a:r>
            <a:rPr lang="en-US" dirty="0"/>
            <a:t>1. </a:t>
          </a:r>
          <a:r>
            <a:rPr lang="en-US" baseline="0" dirty="0"/>
            <a:t>Differences between attacks on cloud and local honeypots</a:t>
          </a:r>
        </a:p>
      </dgm:t>
    </dgm:pt>
    <dgm:pt modelId="{93F0EE43-28CB-4001-BC6C-7211F0AC7524}" type="parTrans" cxnId="{5674B5F3-2382-4262-AA9B-F1EA134203DF}">
      <dgm:prSet/>
      <dgm:spPr/>
      <dgm:t>
        <a:bodyPr/>
        <a:lstStyle/>
        <a:p>
          <a:endParaRPr lang="en-US"/>
        </a:p>
      </dgm:t>
    </dgm:pt>
    <dgm:pt modelId="{1D4D66E0-74BF-4245-AB46-CB11D7296967}" type="sibTrans" cxnId="{5674B5F3-2382-4262-AA9B-F1EA134203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D06710-B4C7-4133-9076-E83C423B72AD}">
      <dgm:prSet/>
      <dgm:spPr/>
      <dgm:t>
        <a:bodyPr/>
        <a:lstStyle/>
        <a:p>
          <a:r>
            <a:rPr lang="en-US"/>
            <a:t>2.  </a:t>
          </a:r>
          <a:r>
            <a:rPr lang="en-US" baseline="0"/>
            <a:t>Patterns in evolution of attacks over time, at indicator level and sensor level</a:t>
          </a:r>
        </a:p>
      </dgm:t>
    </dgm:pt>
    <dgm:pt modelId="{2985B149-E9C6-437A-8156-933BD0DC5A2A}" type="parTrans" cxnId="{3B4D8899-6AFB-4189-AC76-0ECD122F21C6}">
      <dgm:prSet/>
      <dgm:spPr/>
      <dgm:t>
        <a:bodyPr/>
        <a:lstStyle/>
        <a:p>
          <a:endParaRPr lang="en-US"/>
        </a:p>
      </dgm:t>
    </dgm:pt>
    <dgm:pt modelId="{A554EC03-62BC-4353-9188-FD0842ACC312}" type="sibTrans" cxnId="{3B4D8899-6AFB-4189-AC76-0ECD122F21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1D4CC7-F4A7-4503-9460-9EBAE79CBDF9}">
      <dgm:prSet/>
      <dgm:spPr/>
      <dgm:t>
        <a:bodyPr/>
        <a:lstStyle/>
        <a:p>
          <a:r>
            <a:rPr lang="en-US"/>
            <a:t>4. See if indicators return after being blocked</a:t>
          </a:r>
        </a:p>
      </dgm:t>
    </dgm:pt>
    <dgm:pt modelId="{CFD7069C-320C-44EB-9764-B1C81871F2B0}" type="parTrans" cxnId="{213EBCD9-7190-4E58-B1BC-19DAA004FA28}">
      <dgm:prSet/>
      <dgm:spPr/>
      <dgm:t>
        <a:bodyPr/>
        <a:lstStyle/>
        <a:p>
          <a:endParaRPr lang="en-US"/>
        </a:p>
      </dgm:t>
    </dgm:pt>
    <dgm:pt modelId="{7C84940A-C58A-47CC-9771-9D57B9F21FA3}" type="sibTrans" cxnId="{213EBCD9-7190-4E58-B1BC-19DAA004F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B16DF0-D744-4D84-BB72-DB66F6AFF7B0}">
      <dgm:prSet/>
      <dgm:spPr/>
      <dgm:t>
        <a:bodyPr/>
        <a:lstStyle/>
        <a:p>
          <a:r>
            <a:rPr lang="en-US" dirty="0"/>
            <a:t>5.Make inferences from geographical data </a:t>
          </a:r>
        </a:p>
      </dgm:t>
    </dgm:pt>
    <dgm:pt modelId="{898135B9-86E6-465A-B83B-CA16B8BB5E2F}" type="parTrans" cxnId="{3B96139F-C9CA-4243-806F-A6A923788C9B}">
      <dgm:prSet/>
      <dgm:spPr/>
      <dgm:t>
        <a:bodyPr/>
        <a:lstStyle/>
        <a:p>
          <a:endParaRPr lang="en-US"/>
        </a:p>
      </dgm:t>
    </dgm:pt>
    <dgm:pt modelId="{ECE505DC-2BF1-45AA-BE3B-7C5BC5019BDB}" type="sibTrans" cxnId="{3B96139F-C9CA-4243-806F-A6A923788C9B}">
      <dgm:prSet/>
      <dgm:spPr/>
      <dgm:t>
        <a:bodyPr/>
        <a:lstStyle/>
        <a:p>
          <a:endParaRPr lang="en-US"/>
        </a:p>
      </dgm:t>
    </dgm:pt>
    <dgm:pt modelId="{72EADEE7-AD84-9345-AEC7-07F63D1F0C99}">
      <dgm:prSet/>
      <dgm:spPr/>
      <dgm:t>
        <a:bodyPr/>
        <a:lstStyle/>
        <a:p>
          <a:r>
            <a:rPr lang="en-US" dirty="0"/>
            <a:t>3. Attack classification</a:t>
          </a:r>
        </a:p>
      </dgm:t>
    </dgm:pt>
    <dgm:pt modelId="{64FF55F8-98D1-2B4A-AFBB-86CE7EFB8A3C}" type="parTrans" cxnId="{D19309D2-96FC-3A46-A76F-DE22ED1593BB}">
      <dgm:prSet/>
      <dgm:spPr/>
      <dgm:t>
        <a:bodyPr/>
        <a:lstStyle/>
        <a:p>
          <a:endParaRPr lang="en-US"/>
        </a:p>
      </dgm:t>
    </dgm:pt>
    <dgm:pt modelId="{56A36CEB-0947-9748-8C6E-1F643954F021}" type="sibTrans" cxnId="{D19309D2-96FC-3A46-A76F-DE22ED1593BB}">
      <dgm:prSet/>
      <dgm:spPr/>
      <dgm:t>
        <a:bodyPr/>
        <a:lstStyle/>
        <a:p>
          <a:endParaRPr lang="en-US"/>
        </a:p>
      </dgm:t>
    </dgm:pt>
    <dgm:pt modelId="{9D123C21-703C-6446-8EC2-E59AF54875D5}" type="pres">
      <dgm:prSet presAssocID="{CF5C53E9-13EF-40C5-AA5D-03334E0FCE63}" presName="outerComposite" presStyleCnt="0">
        <dgm:presLayoutVars>
          <dgm:chMax val="5"/>
          <dgm:dir/>
          <dgm:resizeHandles val="exact"/>
        </dgm:presLayoutVars>
      </dgm:prSet>
      <dgm:spPr/>
    </dgm:pt>
    <dgm:pt modelId="{1BE223BB-C6ED-C04C-A148-21B16E5D0CE2}" type="pres">
      <dgm:prSet presAssocID="{CF5C53E9-13EF-40C5-AA5D-03334E0FCE63}" presName="dummyMaxCanvas" presStyleCnt="0">
        <dgm:presLayoutVars/>
      </dgm:prSet>
      <dgm:spPr/>
    </dgm:pt>
    <dgm:pt modelId="{D19E7CE5-4700-B84F-89AC-BC2B4785A625}" type="pres">
      <dgm:prSet presAssocID="{CF5C53E9-13EF-40C5-AA5D-03334E0FCE63}" presName="FiveNodes_1" presStyleLbl="node1" presStyleIdx="0" presStyleCnt="5">
        <dgm:presLayoutVars>
          <dgm:bulletEnabled val="1"/>
        </dgm:presLayoutVars>
      </dgm:prSet>
      <dgm:spPr/>
    </dgm:pt>
    <dgm:pt modelId="{CFE05DCB-C07A-C145-B91C-406E4AD47B4D}" type="pres">
      <dgm:prSet presAssocID="{CF5C53E9-13EF-40C5-AA5D-03334E0FCE63}" presName="FiveNodes_2" presStyleLbl="node1" presStyleIdx="1" presStyleCnt="5">
        <dgm:presLayoutVars>
          <dgm:bulletEnabled val="1"/>
        </dgm:presLayoutVars>
      </dgm:prSet>
      <dgm:spPr/>
    </dgm:pt>
    <dgm:pt modelId="{C66BFDEB-AA95-7846-A82F-67E972CA3B0D}" type="pres">
      <dgm:prSet presAssocID="{CF5C53E9-13EF-40C5-AA5D-03334E0FCE63}" presName="FiveNodes_3" presStyleLbl="node1" presStyleIdx="2" presStyleCnt="5">
        <dgm:presLayoutVars>
          <dgm:bulletEnabled val="1"/>
        </dgm:presLayoutVars>
      </dgm:prSet>
      <dgm:spPr/>
    </dgm:pt>
    <dgm:pt modelId="{8B788F9C-B93E-3140-A0C7-993CE432412A}" type="pres">
      <dgm:prSet presAssocID="{CF5C53E9-13EF-40C5-AA5D-03334E0FCE63}" presName="FiveNodes_4" presStyleLbl="node1" presStyleIdx="3" presStyleCnt="5">
        <dgm:presLayoutVars>
          <dgm:bulletEnabled val="1"/>
        </dgm:presLayoutVars>
      </dgm:prSet>
      <dgm:spPr/>
    </dgm:pt>
    <dgm:pt modelId="{6267BFE0-855D-A84E-AC5B-D2CB3CA080D0}" type="pres">
      <dgm:prSet presAssocID="{CF5C53E9-13EF-40C5-AA5D-03334E0FCE63}" presName="FiveNodes_5" presStyleLbl="node1" presStyleIdx="4" presStyleCnt="5">
        <dgm:presLayoutVars>
          <dgm:bulletEnabled val="1"/>
        </dgm:presLayoutVars>
      </dgm:prSet>
      <dgm:spPr/>
    </dgm:pt>
    <dgm:pt modelId="{543D32EB-59E2-B346-A748-E606AE1921DF}" type="pres">
      <dgm:prSet presAssocID="{CF5C53E9-13EF-40C5-AA5D-03334E0FCE63}" presName="FiveConn_1-2" presStyleLbl="fgAccFollowNode1" presStyleIdx="0" presStyleCnt="4">
        <dgm:presLayoutVars>
          <dgm:bulletEnabled val="1"/>
        </dgm:presLayoutVars>
      </dgm:prSet>
      <dgm:spPr/>
    </dgm:pt>
    <dgm:pt modelId="{FDACA527-E7E3-8B4B-809E-0366339DCE72}" type="pres">
      <dgm:prSet presAssocID="{CF5C53E9-13EF-40C5-AA5D-03334E0FCE63}" presName="FiveConn_2-3" presStyleLbl="fgAccFollowNode1" presStyleIdx="1" presStyleCnt="4">
        <dgm:presLayoutVars>
          <dgm:bulletEnabled val="1"/>
        </dgm:presLayoutVars>
      </dgm:prSet>
      <dgm:spPr/>
    </dgm:pt>
    <dgm:pt modelId="{4BBE2B98-AD60-6A4A-8C07-9746BCAF7E35}" type="pres">
      <dgm:prSet presAssocID="{CF5C53E9-13EF-40C5-AA5D-03334E0FCE63}" presName="FiveConn_3-4" presStyleLbl="fgAccFollowNode1" presStyleIdx="2" presStyleCnt="4">
        <dgm:presLayoutVars>
          <dgm:bulletEnabled val="1"/>
        </dgm:presLayoutVars>
      </dgm:prSet>
      <dgm:spPr/>
    </dgm:pt>
    <dgm:pt modelId="{15661295-E174-884C-B433-84264A3D554F}" type="pres">
      <dgm:prSet presAssocID="{CF5C53E9-13EF-40C5-AA5D-03334E0FCE63}" presName="FiveConn_4-5" presStyleLbl="fgAccFollowNode1" presStyleIdx="3" presStyleCnt="4">
        <dgm:presLayoutVars>
          <dgm:bulletEnabled val="1"/>
        </dgm:presLayoutVars>
      </dgm:prSet>
      <dgm:spPr/>
    </dgm:pt>
    <dgm:pt modelId="{EFFD97DE-EDB0-9B4D-B788-A34372E0A7B7}" type="pres">
      <dgm:prSet presAssocID="{CF5C53E9-13EF-40C5-AA5D-03334E0FCE63}" presName="FiveNodes_1_text" presStyleLbl="node1" presStyleIdx="4" presStyleCnt="5">
        <dgm:presLayoutVars>
          <dgm:bulletEnabled val="1"/>
        </dgm:presLayoutVars>
      </dgm:prSet>
      <dgm:spPr/>
    </dgm:pt>
    <dgm:pt modelId="{3BCFE0D4-FC45-EC41-98A8-626C4F66462E}" type="pres">
      <dgm:prSet presAssocID="{CF5C53E9-13EF-40C5-AA5D-03334E0FCE63}" presName="FiveNodes_2_text" presStyleLbl="node1" presStyleIdx="4" presStyleCnt="5">
        <dgm:presLayoutVars>
          <dgm:bulletEnabled val="1"/>
        </dgm:presLayoutVars>
      </dgm:prSet>
      <dgm:spPr/>
    </dgm:pt>
    <dgm:pt modelId="{3D97DF3E-5EF9-0A40-90F3-7E9BC8EAA8B4}" type="pres">
      <dgm:prSet presAssocID="{CF5C53E9-13EF-40C5-AA5D-03334E0FCE63}" presName="FiveNodes_3_text" presStyleLbl="node1" presStyleIdx="4" presStyleCnt="5">
        <dgm:presLayoutVars>
          <dgm:bulletEnabled val="1"/>
        </dgm:presLayoutVars>
      </dgm:prSet>
      <dgm:spPr/>
    </dgm:pt>
    <dgm:pt modelId="{95FA0A55-E269-474F-8780-A34CED49268F}" type="pres">
      <dgm:prSet presAssocID="{CF5C53E9-13EF-40C5-AA5D-03334E0FCE63}" presName="FiveNodes_4_text" presStyleLbl="node1" presStyleIdx="4" presStyleCnt="5">
        <dgm:presLayoutVars>
          <dgm:bulletEnabled val="1"/>
        </dgm:presLayoutVars>
      </dgm:prSet>
      <dgm:spPr/>
    </dgm:pt>
    <dgm:pt modelId="{2ED4D411-33F7-144C-9BB0-7F0B7304DC91}" type="pres">
      <dgm:prSet presAssocID="{CF5C53E9-13EF-40C5-AA5D-03334E0FCE6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D9A6C12-CD4B-254B-97EA-99112F192662}" type="presOf" srcId="{C31D4CC7-F4A7-4503-9460-9EBAE79CBDF9}" destId="{8B788F9C-B93E-3140-A0C7-993CE432412A}" srcOrd="0" destOrd="0" presId="urn:microsoft.com/office/officeart/2005/8/layout/vProcess5"/>
    <dgm:cxn modelId="{AFDCA83A-D056-E148-B951-072C190677C4}" type="presOf" srcId="{A554EC03-62BC-4353-9188-FD0842ACC312}" destId="{FDACA527-E7E3-8B4B-809E-0366339DCE72}" srcOrd="0" destOrd="0" presId="urn:microsoft.com/office/officeart/2005/8/layout/vProcess5"/>
    <dgm:cxn modelId="{F787F33F-B93C-6A47-B1F7-FB54739EF684}" type="presOf" srcId="{7C84940A-C58A-47CC-9771-9D57B9F21FA3}" destId="{15661295-E174-884C-B433-84264A3D554F}" srcOrd="0" destOrd="0" presId="urn:microsoft.com/office/officeart/2005/8/layout/vProcess5"/>
    <dgm:cxn modelId="{00FF8761-36A2-5346-A409-72FC3CA21102}" type="presOf" srcId="{D62495BE-AE53-4D99-A6A8-37F2B273FBA7}" destId="{D19E7CE5-4700-B84F-89AC-BC2B4785A625}" srcOrd="0" destOrd="0" presId="urn:microsoft.com/office/officeart/2005/8/layout/vProcess5"/>
    <dgm:cxn modelId="{372B4B75-9134-9249-9483-C4D9A107006E}" type="presOf" srcId="{72EADEE7-AD84-9345-AEC7-07F63D1F0C99}" destId="{C66BFDEB-AA95-7846-A82F-67E972CA3B0D}" srcOrd="0" destOrd="0" presId="urn:microsoft.com/office/officeart/2005/8/layout/vProcess5"/>
    <dgm:cxn modelId="{EB599A78-413D-A641-A971-47C66863D563}" type="presOf" srcId="{1D4D66E0-74BF-4245-AB46-CB11D7296967}" destId="{543D32EB-59E2-B346-A748-E606AE1921DF}" srcOrd="0" destOrd="0" presId="urn:microsoft.com/office/officeart/2005/8/layout/vProcess5"/>
    <dgm:cxn modelId="{1BDB8488-15D5-B740-A395-B62D568447FB}" type="presOf" srcId="{C31D4CC7-F4A7-4503-9460-9EBAE79CBDF9}" destId="{95FA0A55-E269-474F-8780-A34CED49268F}" srcOrd="1" destOrd="0" presId="urn:microsoft.com/office/officeart/2005/8/layout/vProcess5"/>
    <dgm:cxn modelId="{3B4D8899-6AFB-4189-AC76-0ECD122F21C6}" srcId="{CF5C53E9-13EF-40C5-AA5D-03334E0FCE63}" destId="{41D06710-B4C7-4133-9076-E83C423B72AD}" srcOrd="1" destOrd="0" parTransId="{2985B149-E9C6-437A-8156-933BD0DC5A2A}" sibTransId="{A554EC03-62BC-4353-9188-FD0842ACC312}"/>
    <dgm:cxn modelId="{3B96139F-C9CA-4243-806F-A6A923788C9B}" srcId="{CF5C53E9-13EF-40C5-AA5D-03334E0FCE63}" destId="{90B16DF0-D744-4D84-BB72-DB66F6AFF7B0}" srcOrd="4" destOrd="0" parTransId="{898135B9-86E6-465A-B83B-CA16B8BB5E2F}" sibTransId="{ECE505DC-2BF1-45AA-BE3B-7C5BC5019BDB}"/>
    <dgm:cxn modelId="{D44869A4-EE82-8641-87A4-98F41B734214}" type="presOf" srcId="{41D06710-B4C7-4133-9076-E83C423B72AD}" destId="{3BCFE0D4-FC45-EC41-98A8-626C4F66462E}" srcOrd="1" destOrd="0" presId="urn:microsoft.com/office/officeart/2005/8/layout/vProcess5"/>
    <dgm:cxn modelId="{8FC9E9A8-3197-7D4E-8DDB-7BAD4B2EB289}" type="presOf" srcId="{D62495BE-AE53-4D99-A6A8-37F2B273FBA7}" destId="{EFFD97DE-EDB0-9B4D-B788-A34372E0A7B7}" srcOrd="1" destOrd="0" presId="urn:microsoft.com/office/officeart/2005/8/layout/vProcess5"/>
    <dgm:cxn modelId="{79671EAD-FE66-854C-9D23-03BB9C883A0D}" type="presOf" srcId="{72EADEE7-AD84-9345-AEC7-07F63D1F0C99}" destId="{3D97DF3E-5EF9-0A40-90F3-7E9BC8EAA8B4}" srcOrd="1" destOrd="0" presId="urn:microsoft.com/office/officeart/2005/8/layout/vProcess5"/>
    <dgm:cxn modelId="{2151E0AF-E3C2-9641-8B57-8CD31C9D1ECF}" type="presOf" srcId="{41D06710-B4C7-4133-9076-E83C423B72AD}" destId="{CFE05DCB-C07A-C145-B91C-406E4AD47B4D}" srcOrd="0" destOrd="0" presId="urn:microsoft.com/office/officeart/2005/8/layout/vProcess5"/>
    <dgm:cxn modelId="{84B9D8C0-5B70-4F46-AA0F-FFEBFD98D4CA}" type="presOf" srcId="{90B16DF0-D744-4D84-BB72-DB66F6AFF7B0}" destId="{6267BFE0-855D-A84E-AC5B-D2CB3CA080D0}" srcOrd="0" destOrd="0" presId="urn:microsoft.com/office/officeart/2005/8/layout/vProcess5"/>
    <dgm:cxn modelId="{D19309D2-96FC-3A46-A76F-DE22ED1593BB}" srcId="{CF5C53E9-13EF-40C5-AA5D-03334E0FCE63}" destId="{72EADEE7-AD84-9345-AEC7-07F63D1F0C99}" srcOrd="2" destOrd="0" parTransId="{64FF55F8-98D1-2B4A-AFBB-86CE7EFB8A3C}" sibTransId="{56A36CEB-0947-9748-8C6E-1F643954F021}"/>
    <dgm:cxn modelId="{BB40DFD7-2CF1-2A4D-B526-99A52EC64E55}" type="presOf" srcId="{56A36CEB-0947-9748-8C6E-1F643954F021}" destId="{4BBE2B98-AD60-6A4A-8C07-9746BCAF7E35}" srcOrd="0" destOrd="0" presId="urn:microsoft.com/office/officeart/2005/8/layout/vProcess5"/>
    <dgm:cxn modelId="{213EBCD9-7190-4E58-B1BC-19DAA004FA28}" srcId="{CF5C53E9-13EF-40C5-AA5D-03334E0FCE63}" destId="{C31D4CC7-F4A7-4503-9460-9EBAE79CBDF9}" srcOrd="3" destOrd="0" parTransId="{CFD7069C-320C-44EB-9764-B1C81871F2B0}" sibTransId="{7C84940A-C58A-47CC-9771-9D57B9F21FA3}"/>
    <dgm:cxn modelId="{5CD389E1-875D-F240-9E20-259D7BC8A544}" type="presOf" srcId="{90B16DF0-D744-4D84-BB72-DB66F6AFF7B0}" destId="{2ED4D411-33F7-144C-9BB0-7F0B7304DC91}" srcOrd="1" destOrd="0" presId="urn:microsoft.com/office/officeart/2005/8/layout/vProcess5"/>
    <dgm:cxn modelId="{8EAA12E2-69A7-464B-B312-CB3E8571944B}" type="presOf" srcId="{CF5C53E9-13EF-40C5-AA5D-03334E0FCE63}" destId="{9D123C21-703C-6446-8EC2-E59AF54875D5}" srcOrd="0" destOrd="0" presId="urn:microsoft.com/office/officeart/2005/8/layout/vProcess5"/>
    <dgm:cxn modelId="{5674B5F3-2382-4262-AA9B-F1EA134203DF}" srcId="{CF5C53E9-13EF-40C5-AA5D-03334E0FCE63}" destId="{D62495BE-AE53-4D99-A6A8-37F2B273FBA7}" srcOrd="0" destOrd="0" parTransId="{93F0EE43-28CB-4001-BC6C-7211F0AC7524}" sibTransId="{1D4D66E0-74BF-4245-AB46-CB11D7296967}"/>
    <dgm:cxn modelId="{D57B2756-67CB-3148-844F-77BE35C457E3}" type="presParOf" srcId="{9D123C21-703C-6446-8EC2-E59AF54875D5}" destId="{1BE223BB-C6ED-C04C-A148-21B16E5D0CE2}" srcOrd="0" destOrd="0" presId="urn:microsoft.com/office/officeart/2005/8/layout/vProcess5"/>
    <dgm:cxn modelId="{C7CFAC5D-EE68-AD48-9C16-D5667C12E99D}" type="presParOf" srcId="{9D123C21-703C-6446-8EC2-E59AF54875D5}" destId="{D19E7CE5-4700-B84F-89AC-BC2B4785A625}" srcOrd="1" destOrd="0" presId="urn:microsoft.com/office/officeart/2005/8/layout/vProcess5"/>
    <dgm:cxn modelId="{8C1CF774-0F81-FD4A-8241-95656ED607BE}" type="presParOf" srcId="{9D123C21-703C-6446-8EC2-E59AF54875D5}" destId="{CFE05DCB-C07A-C145-B91C-406E4AD47B4D}" srcOrd="2" destOrd="0" presId="urn:microsoft.com/office/officeart/2005/8/layout/vProcess5"/>
    <dgm:cxn modelId="{48EDA6CC-1F11-E94E-97BB-D4C3D34754F9}" type="presParOf" srcId="{9D123C21-703C-6446-8EC2-E59AF54875D5}" destId="{C66BFDEB-AA95-7846-A82F-67E972CA3B0D}" srcOrd="3" destOrd="0" presId="urn:microsoft.com/office/officeart/2005/8/layout/vProcess5"/>
    <dgm:cxn modelId="{33019FB5-77EE-FB44-A44A-E19F87C7FAFE}" type="presParOf" srcId="{9D123C21-703C-6446-8EC2-E59AF54875D5}" destId="{8B788F9C-B93E-3140-A0C7-993CE432412A}" srcOrd="4" destOrd="0" presId="urn:microsoft.com/office/officeart/2005/8/layout/vProcess5"/>
    <dgm:cxn modelId="{9424A96D-178C-1844-B4CB-ABC96F85B50C}" type="presParOf" srcId="{9D123C21-703C-6446-8EC2-E59AF54875D5}" destId="{6267BFE0-855D-A84E-AC5B-D2CB3CA080D0}" srcOrd="5" destOrd="0" presId="urn:microsoft.com/office/officeart/2005/8/layout/vProcess5"/>
    <dgm:cxn modelId="{A146D122-B6FB-194A-B20E-922F41D85CBB}" type="presParOf" srcId="{9D123C21-703C-6446-8EC2-E59AF54875D5}" destId="{543D32EB-59E2-B346-A748-E606AE1921DF}" srcOrd="6" destOrd="0" presId="urn:microsoft.com/office/officeart/2005/8/layout/vProcess5"/>
    <dgm:cxn modelId="{473D2042-D5E9-DB45-8783-D2F7B975D158}" type="presParOf" srcId="{9D123C21-703C-6446-8EC2-E59AF54875D5}" destId="{FDACA527-E7E3-8B4B-809E-0366339DCE72}" srcOrd="7" destOrd="0" presId="urn:microsoft.com/office/officeart/2005/8/layout/vProcess5"/>
    <dgm:cxn modelId="{24298631-DB36-3241-90FC-3E179098A384}" type="presParOf" srcId="{9D123C21-703C-6446-8EC2-E59AF54875D5}" destId="{4BBE2B98-AD60-6A4A-8C07-9746BCAF7E35}" srcOrd="8" destOrd="0" presId="urn:microsoft.com/office/officeart/2005/8/layout/vProcess5"/>
    <dgm:cxn modelId="{ED6A2D93-EFAA-5B46-AF47-46A02C6F2BA9}" type="presParOf" srcId="{9D123C21-703C-6446-8EC2-E59AF54875D5}" destId="{15661295-E174-884C-B433-84264A3D554F}" srcOrd="9" destOrd="0" presId="urn:microsoft.com/office/officeart/2005/8/layout/vProcess5"/>
    <dgm:cxn modelId="{F3F0B836-DFF9-8C4E-9EC5-53D6339EC8FF}" type="presParOf" srcId="{9D123C21-703C-6446-8EC2-E59AF54875D5}" destId="{EFFD97DE-EDB0-9B4D-B788-A34372E0A7B7}" srcOrd="10" destOrd="0" presId="urn:microsoft.com/office/officeart/2005/8/layout/vProcess5"/>
    <dgm:cxn modelId="{02C03CCA-FBBE-2544-B0D6-A23370CCA932}" type="presParOf" srcId="{9D123C21-703C-6446-8EC2-E59AF54875D5}" destId="{3BCFE0D4-FC45-EC41-98A8-626C4F66462E}" srcOrd="11" destOrd="0" presId="urn:microsoft.com/office/officeart/2005/8/layout/vProcess5"/>
    <dgm:cxn modelId="{6574AEAE-A97F-BE4A-9239-8C22F1CBC55C}" type="presParOf" srcId="{9D123C21-703C-6446-8EC2-E59AF54875D5}" destId="{3D97DF3E-5EF9-0A40-90F3-7E9BC8EAA8B4}" srcOrd="12" destOrd="0" presId="urn:microsoft.com/office/officeart/2005/8/layout/vProcess5"/>
    <dgm:cxn modelId="{C38D2EB1-F7FF-6144-B7CC-998886E06D37}" type="presParOf" srcId="{9D123C21-703C-6446-8EC2-E59AF54875D5}" destId="{95FA0A55-E269-474F-8780-A34CED49268F}" srcOrd="13" destOrd="0" presId="urn:microsoft.com/office/officeart/2005/8/layout/vProcess5"/>
    <dgm:cxn modelId="{A6095ED4-3E90-9741-BAB4-0A6B31A3B99E}" type="presParOf" srcId="{9D123C21-703C-6446-8EC2-E59AF54875D5}" destId="{2ED4D411-33F7-144C-9BB0-7F0B7304DC9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7CE5-4700-B84F-89AC-BC2B4785A625}">
      <dsp:nvSpPr>
        <dsp:cNvPr id="0" name=""/>
        <dsp:cNvSpPr/>
      </dsp:nvSpPr>
      <dsp:spPr>
        <a:xfrm>
          <a:off x="0" y="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</a:t>
          </a:r>
          <a:r>
            <a:rPr lang="en-US" sz="1800" kern="1200" baseline="0" dirty="0"/>
            <a:t>Differences between attacks on cloud and local honeypots</a:t>
          </a:r>
        </a:p>
      </dsp:txBody>
      <dsp:txXfrm>
        <a:off x="20109" y="20109"/>
        <a:ext cx="7671869" cy="646352"/>
      </dsp:txXfrm>
    </dsp:sp>
    <dsp:sp modelId="{CFE05DCB-C07A-C145-B91C-406E4AD47B4D}">
      <dsp:nvSpPr>
        <dsp:cNvPr id="0" name=""/>
        <dsp:cNvSpPr/>
      </dsp:nvSpPr>
      <dsp:spPr>
        <a:xfrm>
          <a:off x="634222" y="781927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 </a:t>
          </a:r>
          <a:r>
            <a:rPr lang="en-US" sz="1800" kern="1200" baseline="0"/>
            <a:t>Patterns in evolution of attacks over time, at indicator level and sensor level</a:t>
          </a:r>
        </a:p>
      </dsp:txBody>
      <dsp:txXfrm>
        <a:off x="654331" y="802036"/>
        <a:ext cx="7372350" cy="646352"/>
      </dsp:txXfrm>
    </dsp:sp>
    <dsp:sp modelId="{C66BFDEB-AA95-7846-A82F-67E972CA3B0D}">
      <dsp:nvSpPr>
        <dsp:cNvPr id="0" name=""/>
        <dsp:cNvSpPr/>
      </dsp:nvSpPr>
      <dsp:spPr>
        <a:xfrm>
          <a:off x="1268444" y="1563855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Attack classification</a:t>
          </a:r>
        </a:p>
      </dsp:txBody>
      <dsp:txXfrm>
        <a:off x="1288553" y="1583964"/>
        <a:ext cx="7372350" cy="646352"/>
      </dsp:txXfrm>
    </dsp:sp>
    <dsp:sp modelId="{8B788F9C-B93E-3140-A0C7-993CE432412A}">
      <dsp:nvSpPr>
        <dsp:cNvPr id="0" name=""/>
        <dsp:cNvSpPr/>
      </dsp:nvSpPr>
      <dsp:spPr>
        <a:xfrm>
          <a:off x="1902666" y="2345782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See if indicators return after being blocked</a:t>
          </a:r>
        </a:p>
      </dsp:txBody>
      <dsp:txXfrm>
        <a:off x="1922775" y="2365891"/>
        <a:ext cx="7372350" cy="646352"/>
      </dsp:txXfrm>
    </dsp:sp>
    <dsp:sp modelId="{6267BFE0-855D-A84E-AC5B-D2CB3CA080D0}">
      <dsp:nvSpPr>
        <dsp:cNvPr id="0" name=""/>
        <dsp:cNvSpPr/>
      </dsp:nvSpPr>
      <dsp:spPr>
        <a:xfrm>
          <a:off x="2536888" y="312771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5.Make inferences from geographical data </a:t>
          </a:r>
        </a:p>
      </dsp:txBody>
      <dsp:txXfrm>
        <a:off x="2556997" y="3147819"/>
        <a:ext cx="7372350" cy="646352"/>
      </dsp:txXfrm>
    </dsp:sp>
    <dsp:sp modelId="{543D32EB-59E2-B346-A748-E606AE1921DF}">
      <dsp:nvSpPr>
        <dsp:cNvPr id="0" name=""/>
        <dsp:cNvSpPr/>
      </dsp:nvSpPr>
      <dsp:spPr>
        <a:xfrm>
          <a:off x="8046790" y="501577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47201" y="501577"/>
        <a:ext cx="245448" cy="335818"/>
      </dsp:txXfrm>
    </dsp:sp>
    <dsp:sp modelId="{FDACA527-E7E3-8B4B-809E-0366339DCE72}">
      <dsp:nvSpPr>
        <dsp:cNvPr id="0" name=""/>
        <dsp:cNvSpPr/>
      </dsp:nvSpPr>
      <dsp:spPr>
        <a:xfrm>
          <a:off x="8681012" y="1283505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868062"/>
            <a:satOff val="354"/>
            <a:lumOff val="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6868062"/>
              <a:satOff val="354"/>
              <a:lumOff val="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81423" y="1283505"/>
        <a:ext cx="245448" cy="335818"/>
      </dsp:txXfrm>
    </dsp:sp>
    <dsp:sp modelId="{4BBE2B98-AD60-6A4A-8C07-9746BCAF7E35}">
      <dsp:nvSpPr>
        <dsp:cNvPr id="0" name=""/>
        <dsp:cNvSpPr/>
      </dsp:nvSpPr>
      <dsp:spPr>
        <a:xfrm>
          <a:off x="9315234" y="2053990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736124"/>
            <a:satOff val="707"/>
            <a:lumOff val="3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736124"/>
              <a:satOff val="707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415645" y="2053990"/>
        <a:ext cx="245448" cy="335818"/>
      </dsp:txXfrm>
    </dsp:sp>
    <dsp:sp modelId="{15661295-E174-884C-B433-84264A3D554F}">
      <dsp:nvSpPr>
        <dsp:cNvPr id="0" name=""/>
        <dsp:cNvSpPr/>
      </dsp:nvSpPr>
      <dsp:spPr>
        <a:xfrm>
          <a:off x="9949456" y="2843546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049867" y="2843546"/>
        <a:ext cx="245448" cy="335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81D1-810A-4742-A4BC-C266987C7481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6F533-8230-6842-9D5C-2628F8D9F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04975-8C56-5540-97E5-CD882283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25" y="1565610"/>
            <a:ext cx="4320227" cy="1614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SECURITY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7FCAF-F67F-4B4A-869C-6DB4B890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2033298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TEAM 8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RIJISH GANGULY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SIBORA SERANAJ</a:t>
            </a:r>
          </a:p>
          <a:p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Project Manager – Susan Jacobs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F071BC3-B3C8-F641-92DF-E332CB0B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14" y="1947948"/>
            <a:ext cx="5710061" cy="26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87C9D8-B601-A043-9B3D-659849304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225" y="754020"/>
            <a:ext cx="4537185" cy="594720"/>
          </a:xfrm>
        </p:spPr>
        <p:txBody>
          <a:bodyPr>
            <a:normAutofit/>
          </a:bodyPr>
          <a:lstStyle/>
          <a:p>
            <a:r>
              <a:rPr lang="en-US" sz="3200" dirty="0"/>
              <a:t>K-MEANS CLUSTERING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560E-97F8-9442-931B-0EA1C763ECD7}"/>
              </a:ext>
            </a:extLst>
          </p:cNvPr>
          <p:cNvSpPr txBox="1"/>
          <p:nvPr/>
        </p:nvSpPr>
        <p:spPr>
          <a:xfrm>
            <a:off x="1683171" y="2828183"/>
            <a:ext cx="81153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The K-Means algorithm belongs to the category of prototype-based clustering.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Each cluster is represented by a prototype, which can either be the centroid (average) or the medoid (the most representative or most frequently occurring point)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One of the drawbacks of this clustering algorithm is that we have to specify the number of clusters, k, a priori.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8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E9C4-E5BE-BB41-9805-71E42338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5177089"/>
            <a:ext cx="9492381" cy="78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Clustering based on Honeypot</a:t>
            </a:r>
          </a:p>
        </p:txBody>
      </p:sp>
      <p:pic>
        <p:nvPicPr>
          <p:cNvPr id="7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90BC3-F2F4-AF4A-848C-AF00CE49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975" y="1286762"/>
            <a:ext cx="5093600" cy="347326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DF42F-6427-7445-992F-412E31D9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949" y="1286762"/>
            <a:ext cx="5673076" cy="3473261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06412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6AFA3-BCE6-DA4B-BFD0-916B3F8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Elbow-Method</a:t>
            </a:r>
          </a:p>
        </p:txBody>
      </p:sp>
      <p:sp>
        <p:nvSpPr>
          <p:cNvPr id="80" name="Rectangle 66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D83A-37B3-EF42-8350-DF572207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76" y="2012642"/>
            <a:ext cx="6072776" cy="31194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The idea of the elbow method is to run K-Means clustering on the dataset for a range of values of k and for each value of k calculate the sum of squared errors (SSE). Then we choose k based on the minimum error.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6DE984-9F5B-254A-835D-AF926501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" r="3113" b="5"/>
          <a:stretch/>
        </p:blipFill>
        <p:spPr>
          <a:xfrm>
            <a:off x="7418226" y="1230145"/>
            <a:ext cx="4503774" cy="255708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E0304A-37BD-D742-A0FB-227C4D575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15" y="3936192"/>
            <a:ext cx="4855859" cy="22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FD5E71-0789-2743-A658-3B782F184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005" y="914040"/>
            <a:ext cx="8825658" cy="537570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				K-Nearest Neighbors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4C450-094F-384D-9C0A-8FA2F68F5CCB}"/>
              </a:ext>
            </a:extLst>
          </p:cNvPr>
          <p:cNvSpPr txBox="1"/>
          <p:nvPr/>
        </p:nvSpPr>
        <p:spPr>
          <a:xfrm>
            <a:off x="2000250" y="2023110"/>
            <a:ext cx="77495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The KNN algorithm assumes that similar things exist in close proximity. 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 the classification phase, k is a user-defined constant, and an unlabeled vector is classified by assigning the label which is most frequent among the k training samples nearest to that query point.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the right value of k is a process called parameter tuning, and is important for better accuracy.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2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3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C8FEB-1C4A-3E46-A5B0-982814E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K-Nearest Neighbors for Classification</a:t>
            </a:r>
          </a:p>
        </p:txBody>
      </p:sp>
      <p:pic>
        <p:nvPicPr>
          <p:cNvPr id="7" name="Picture 6" descr="A picture containing indoor, sky&#10;&#10;Description automatically generated">
            <a:extLst>
              <a:ext uri="{FF2B5EF4-FFF2-40B4-BE49-F238E27FC236}">
                <a16:creationId xmlns:a16="http://schemas.microsoft.com/office/drawing/2014/main" id="{A638ED3B-87B9-5B4B-B892-7F74CFE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679318"/>
            <a:ext cx="6391533" cy="3499363"/>
          </a:xfrm>
          <a:prstGeom prst="rect">
            <a:avLst/>
          </a:prstGeom>
        </p:spPr>
      </p:pic>
      <p:sp>
        <p:nvSpPr>
          <p:cNvPr id="50" name="Rectangle 3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Oval 4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4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960A-8ACF-544C-ADC9-A558E959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" y="2120900"/>
            <a:ext cx="3931703" cy="22608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objective was to classify the type of honeypot – Cowrie or Dionaea based on the features we generated</a:t>
            </a:r>
          </a:p>
          <a:p>
            <a:r>
              <a:rPr lang="en-US" dirty="0"/>
              <a:t>Cowrie was assigned 0 and Dionaea was assigned 1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256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885B-6C1D-4943-ABBB-87B1D904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7AB7B2-4349-EF4A-94EE-788B6B34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8" y="2772301"/>
            <a:ext cx="5470308" cy="3416300"/>
          </a:xfr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505FD3C-9DBB-8C44-87B5-DBF4B9FB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81" y="2915176"/>
            <a:ext cx="5742542" cy="29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F3A89-48D8-0E40-B405-3F0EA3E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solidFill>
                  <a:srgbClr val="EBEBEB"/>
                </a:solidFill>
              </a:rPr>
              <a:t>Logistic Regression for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E5B4-1FBF-CA43-B583-80E1995DF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Logistic regression is a statistical model that uses a logistic function to model a binary dependent variable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Our objective was to classify the honeypots based on whether they were cloud-based or local honeypots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Cloud was assigned 0 and Local was assigned 1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13F06-9354-2B4D-ADDA-2310375C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3" y="1567119"/>
            <a:ext cx="6680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56D3-5626-634B-80F3-40D98CD1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B485ED-14AE-6749-B771-01B84CC27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421" y="2468032"/>
            <a:ext cx="5179551" cy="34163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737B99-3362-564A-A36F-8FD49591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67" y="2468032"/>
            <a:ext cx="50937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8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PRINCIPAL COMPONENT ANALYSIS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It is difficult to visualize high dimensional data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PCA orthogonally transforms many possibly correlated numerical variables into a specified number of linearly uncorrelated variables.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These variables are called principal components.</a:t>
            </a:r>
          </a:p>
          <a:p>
            <a:endParaRPr lang="en-US" dirty="0"/>
          </a:p>
        </p:txBody>
      </p:sp>
      <p:pic>
        <p:nvPicPr>
          <p:cNvPr id="1026" name="Picture 2" descr="mage result for P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701" y="3106151"/>
            <a:ext cx="5962135" cy="2325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03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PCA – all honeypots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94"/>
          <a:stretch/>
        </p:blipFill>
        <p:spPr>
          <a:xfrm>
            <a:off x="6508106" y="1471793"/>
            <a:ext cx="5035437" cy="410033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292717-8BCD-4B05-8F53-C09BDBF4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91" y="2046540"/>
            <a:ext cx="4932852" cy="332421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first attempt was analysis on all honeypots based on attack signatures</a:t>
            </a:r>
          </a:p>
          <a:p>
            <a:r>
              <a:rPr lang="en-US" dirty="0">
                <a:solidFill>
                  <a:srgbClr val="FFFFFF"/>
                </a:solidFill>
              </a:rPr>
              <a:t>Very distinct clustering on one signature</a:t>
            </a:r>
          </a:p>
          <a:p>
            <a:r>
              <a:rPr lang="en-US" dirty="0">
                <a:solidFill>
                  <a:srgbClr val="FFFFFF"/>
                </a:solidFill>
              </a:rPr>
              <a:t>Scattered overall</a:t>
            </a:r>
          </a:p>
          <a:p>
            <a:r>
              <a:rPr lang="en-US" dirty="0">
                <a:solidFill>
                  <a:srgbClr val="FFFFFF"/>
                </a:solidFill>
              </a:rPr>
              <a:t>Next step: Analysis on only Dionaea honeypots</a:t>
            </a:r>
          </a:p>
        </p:txBody>
      </p:sp>
    </p:spTree>
    <p:extLst>
      <p:ext uri="{BB962C8B-B14F-4D97-AF65-F5344CB8AC3E}">
        <p14:creationId xmlns:p14="http://schemas.microsoft.com/office/powerpoint/2010/main" val="174999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"/>
            <a:ext cx="12192000" cy="6857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433728"/>
            <a:ext cx="3012141" cy="6320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3867" y="1642534"/>
            <a:ext cx="5333999" cy="47817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1.5 billion malicious connection attempts per day on the Duke network</a:t>
            </a:r>
          </a:p>
          <a:p>
            <a:r>
              <a:rPr lang="en-US" sz="2500" dirty="0">
                <a:solidFill>
                  <a:schemeClr val="bg1"/>
                </a:solidFill>
              </a:rPr>
              <a:t>One untapped area is research into the types of attacks and learning how universities are targeted</a:t>
            </a:r>
            <a:r>
              <a:rPr lang="en-US" dirty="0"/>
              <a:t>. </a:t>
            </a:r>
            <a:r>
              <a:rPr lang="en-US" sz="2400" dirty="0"/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Deploy Honeypots with sensors to collect data in order to recognize patterns and build a statistical model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663700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8"/>
          <a:stretch/>
        </p:blipFill>
        <p:spPr>
          <a:xfrm>
            <a:off x="4859867" y="1028948"/>
            <a:ext cx="6855121" cy="51795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751151" y="1205541"/>
            <a:ext cx="48569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PCA </a:t>
            </a:r>
            <a:r>
              <a:rPr lang="en-US" sz="4200">
                <a:solidFill>
                  <a:schemeClr val="bg1"/>
                </a:solidFill>
              </a:rPr>
              <a:t>– Dionaea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012" y="2493093"/>
            <a:ext cx="4794545" cy="319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Distinct clusters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Surprisingly all of the same signature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Dimensionality is still high, only 2 components visualized here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/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3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6147801" y="1332127"/>
            <a:ext cx="5449889" cy="475502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1BE68-C007-4DAC-90E7-6849F545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6" y="1536290"/>
            <a:ext cx="4166509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7 components explain around 93%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6 components explain around 85%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2 components explain around 35% of the variation in the data</a:t>
            </a:r>
          </a:p>
          <a:p>
            <a:endParaRPr lang="en-US" sz="2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44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e result for fores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1" r="9091" b="12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968" y="342103"/>
            <a:ext cx="7568337" cy="21336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Random Forest Classification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277087" y="2787640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Random forests are an ensemble learning method for classification.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Constructs a multitude of decision trees at training time and outputs the class that is the mode of the classes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Random decision forests correct for decision trees' habit of overfitting to their training set.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56" y="2783507"/>
            <a:ext cx="4348574" cy="26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133" y="605118"/>
            <a:ext cx="9404723" cy="1400530"/>
          </a:xfrm>
        </p:spPr>
        <p:txBody>
          <a:bodyPr/>
          <a:lstStyle/>
          <a:p>
            <a:r>
              <a:rPr lang="en-US" dirty="0"/>
              <a:t>Variable importance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2930" y="2635339"/>
            <a:ext cx="568748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To measure the importance of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a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 after training, </a:t>
            </a: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the value of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that</a:t>
            </a: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permuted among the training data </a:t>
            </a: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and the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error is again computed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.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0" lang="en-US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variable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importance score for th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 feature is computed by averaging the difference </a:t>
            </a: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in error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before and after the permutation over all trees</a:t>
            </a: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Features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with higher scores</a:t>
            </a:r>
            <a:r>
              <a:rPr kumimoji="0" lang="en-US" altLang="x-non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are more important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AutoShape 2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0920" y="2704588"/>
            <a:ext cx="38477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case: 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mean_time_difference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sd_time_difference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daily_frequency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were the most important features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8911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0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Freeform: Shape 52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Results</a:t>
            </a:r>
          </a:p>
        </p:txBody>
      </p:sp>
      <p:sp>
        <p:nvSpPr>
          <p:cNvPr id="69" name="Rectangle 58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Oval 60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62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60C7B-2E61-468C-A4DB-0E509A2C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7" y="1802779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E"/>
                </a:solidFill>
              </a:rPr>
              <a:t>92.4% accuracy for predicting attacks on cloud</a:t>
            </a:r>
          </a:p>
          <a:p>
            <a:r>
              <a:rPr lang="en-US" sz="2000" dirty="0">
                <a:solidFill>
                  <a:srgbClr val="FFFFFE"/>
                </a:solidFill>
              </a:rPr>
              <a:t>56.6% accuracy for predicting attacks on local</a:t>
            </a:r>
          </a:p>
          <a:p>
            <a:r>
              <a:rPr lang="en-US" sz="2000" dirty="0">
                <a:solidFill>
                  <a:srgbClr val="FFFFFE"/>
                </a:solidFill>
              </a:rPr>
              <a:t>The reason might be that the training set for local is much smaller than the one for cloud.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163DF1-40E3-F749-BAAA-A789065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290" y="918952"/>
            <a:ext cx="3771321" cy="266526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69" y="3598437"/>
            <a:ext cx="426579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60BA3-738F-ED45-9BF0-7823FE36DA37}"/>
              </a:ext>
            </a:extLst>
          </p:cNvPr>
          <p:cNvSpPr txBox="1"/>
          <p:nvPr/>
        </p:nvSpPr>
        <p:spPr>
          <a:xfrm>
            <a:off x="3543300" y="2607647"/>
            <a:ext cx="4354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194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0"/>
          <a:stretch/>
        </p:blipFill>
        <p:spPr>
          <a:xfrm>
            <a:off x="-70069" y="11951"/>
            <a:ext cx="12273644" cy="6857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4" y="0"/>
            <a:ext cx="4998479" cy="52477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6575" y="2377440"/>
            <a:ext cx="4433235" cy="3440740"/>
          </a:xfrm>
        </p:spPr>
        <p:txBody>
          <a:bodyPr>
            <a:noAutofit/>
          </a:bodyPr>
          <a:lstStyle/>
          <a:p>
            <a:r>
              <a:rPr lang="en-US" sz="2400" dirty="0"/>
              <a:t>A </a:t>
            </a:r>
            <a:r>
              <a:rPr lang="en-US" sz="2400" b="1" dirty="0"/>
              <a:t>honeypot</a:t>
            </a:r>
            <a:r>
              <a:rPr lang="en-US" sz="2400" dirty="0"/>
              <a:t> is a network-attached system set up as a decoy to lure cyberattackers and to detect, deflect or study patterns of hacking attempts (in order to gain unauthorized access to information systems)</a:t>
            </a:r>
          </a:p>
        </p:txBody>
      </p:sp>
    </p:spTree>
    <p:extLst>
      <p:ext uri="{BB962C8B-B14F-4D97-AF65-F5344CB8AC3E}">
        <p14:creationId xmlns:p14="http://schemas.microsoft.com/office/powerpoint/2010/main" val="348015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2"/>
            <a:ext cx="12192000" cy="68576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906" y="835711"/>
            <a:ext cx="5333999" cy="4781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2A87A-B53F-D644-98A5-99CA5B90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05" y="1053586"/>
            <a:ext cx="4161140" cy="357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6C793-124A-8241-96DF-CE9211BE0C4E}"/>
              </a:ext>
            </a:extLst>
          </p:cNvPr>
          <p:cNvSpPr txBox="1"/>
          <p:nvPr/>
        </p:nvSpPr>
        <p:spPr>
          <a:xfrm>
            <a:off x="6676680" y="908468"/>
            <a:ext cx="44654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“The goal of the STINGAR project is to enable low friction generation of threat intelligence, data sharing, and action on threat intelligence for the higher education community”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Duke IT has partnered with several partner schools who have agreed to deploy this system and share data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5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THINGS  to Explore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7980D53-98F6-42EB-9A88-A49029112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001360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78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A6EE-592C-0940-AF14-EEBC2403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6193-2B71-ED44-9D3C-3EF2E8CB2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 is the process of using domain knowledge of the data to create features that make machine learning algorithms work. </a:t>
            </a:r>
          </a:p>
          <a:p>
            <a:r>
              <a:rPr lang="en-US" dirty="0"/>
              <a:t>A feature is an attribute or property shared by all of the independent units on which analysis or prediction is to be done. Any attribute could be a feature, as long as it is useful to the model</a:t>
            </a:r>
          </a:p>
          <a:p>
            <a:r>
              <a:rPr lang="en-US" dirty="0"/>
              <a:t>According to Marcin Nawrocki et al (2016), IP, Port, Attack frequency, time until first attack, number of sources per attack, session duration and time between sessions are a few features that can be useful for honeypot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9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9" y="629267"/>
            <a:ext cx="4796942" cy="845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	Feature Engineering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8" y="1595345"/>
            <a:ext cx="6572051" cy="4748305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862" y="1940287"/>
            <a:ext cx="4796942" cy="379757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mean_time_difference</a:t>
            </a:r>
            <a:r>
              <a:rPr lang="en-US" sz="1800" cap="none" dirty="0">
                <a:solidFill>
                  <a:srgbClr val="EBEBEB"/>
                </a:solidFill>
              </a:rPr>
              <a:t> is the mean difference in time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sd_time_difference</a:t>
            </a:r>
            <a:r>
              <a:rPr lang="en-US" sz="1800" cap="none" dirty="0">
                <a:solidFill>
                  <a:srgbClr val="EBEBEB"/>
                </a:solidFill>
              </a:rPr>
              <a:t> shows the standard deviation </a:t>
            </a:r>
            <a:r>
              <a:rPr lang="en-US" cap="none" dirty="0">
                <a:solidFill>
                  <a:srgbClr val="EBEBEB"/>
                </a:solidFill>
              </a:rPr>
              <a:t>of </a:t>
            </a:r>
            <a:r>
              <a:rPr lang="en-US" sz="1800" cap="none" dirty="0">
                <a:solidFill>
                  <a:srgbClr val="EBEBEB"/>
                </a:solidFill>
              </a:rPr>
              <a:t>time difference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sensor_number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 </a:t>
            </a:r>
            <a:r>
              <a:rPr lang="en-US" sz="1800" cap="none" dirty="0">
                <a:solidFill>
                  <a:srgbClr val="EBEBEB"/>
                </a:solidFill>
              </a:rPr>
              <a:t>the number of distinct sensors hit by </a:t>
            </a:r>
            <a:r>
              <a:rPr lang="en-US" cap="none" dirty="0">
                <a:solidFill>
                  <a:srgbClr val="EBEBEB"/>
                </a:solidFill>
              </a:rPr>
              <a:t>a particular</a:t>
            </a:r>
            <a:r>
              <a:rPr lang="en-US" sz="1800" cap="none" dirty="0">
                <a:solidFill>
                  <a:srgbClr val="EBEBEB"/>
                </a:solidFill>
              </a:rPr>
              <a:t> attacker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daily_frequency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</a:t>
            </a:r>
            <a:r>
              <a:rPr lang="en-US" sz="1800" cap="none" dirty="0">
                <a:solidFill>
                  <a:srgbClr val="EBEBEB"/>
                </a:solidFill>
              </a:rPr>
              <a:t> the number of attacks from a particular IP address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endParaRPr lang="en-US" sz="1800" cap="none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12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"/>
          <a:stretch/>
        </p:blipFill>
        <p:spPr>
          <a:xfrm>
            <a:off x="5553492" y="1383294"/>
            <a:ext cx="6401441" cy="465269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444" y="1536290"/>
            <a:ext cx="416650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length_username</a:t>
            </a:r>
            <a:r>
              <a:rPr lang="en-US" dirty="0">
                <a:solidFill>
                  <a:srgbClr val="EBEBEB"/>
                </a:solidFill>
              </a:rPr>
              <a:t> is the length of the username-input from a particular I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dirty="0" err="1">
                <a:solidFill>
                  <a:srgbClr val="EBEBEB"/>
                </a:solidFill>
              </a:rPr>
              <a:t>length_password</a:t>
            </a:r>
            <a:r>
              <a:rPr lang="en-US" dirty="0">
                <a:solidFill>
                  <a:srgbClr val="EBEBEB"/>
                </a:solidFill>
              </a:rPr>
              <a:t> is the length of the password input by the attacker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/>
            <a:r>
              <a:rPr lang="en-US" dirty="0" err="1">
                <a:solidFill>
                  <a:srgbClr val="EBEBEB"/>
                </a:solidFill>
              </a:rPr>
              <a:t>length_command</a:t>
            </a:r>
            <a:r>
              <a:rPr lang="en-US" dirty="0">
                <a:solidFill>
                  <a:srgbClr val="EBEBEB"/>
                </a:solidFill>
              </a:rPr>
              <a:t> is the length of the command run by the attacker if they are able to login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6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78" y="1832525"/>
            <a:ext cx="9996135" cy="402344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AFE9E-D557-BA4C-9749-8F174DF95ABE}"/>
              </a:ext>
            </a:extLst>
          </p:cNvPr>
          <p:cNvSpPr txBox="1"/>
          <p:nvPr/>
        </p:nvSpPr>
        <p:spPr>
          <a:xfrm>
            <a:off x="4766310" y="1141407"/>
            <a:ext cx="272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Data</a:t>
            </a:r>
          </a:p>
        </p:txBody>
      </p:sp>
    </p:spTree>
    <p:extLst>
      <p:ext uri="{BB962C8B-B14F-4D97-AF65-F5344CB8AC3E}">
        <p14:creationId xmlns:p14="http://schemas.microsoft.com/office/powerpoint/2010/main" val="366655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660</Words>
  <Application>Microsoft Macintosh PowerPoint</Application>
  <PresentationFormat>Widescreen</PresentationFormat>
  <Paragraphs>98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Century Gothic</vt:lpstr>
      <vt:lpstr>Gill Sans MT</vt:lpstr>
      <vt:lpstr>Wingdings 3</vt:lpstr>
      <vt:lpstr>Ion Boardroom</vt:lpstr>
      <vt:lpstr>SECURITY ANALYTICS</vt:lpstr>
      <vt:lpstr>Background </vt:lpstr>
      <vt:lpstr>PowerPoint Presentation</vt:lpstr>
      <vt:lpstr>PowerPoint Presentation</vt:lpstr>
      <vt:lpstr>THINGS  to Explore</vt:lpstr>
      <vt:lpstr>Feature Engineering</vt:lpstr>
      <vt:lpstr> Feature Engineering</vt:lpstr>
      <vt:lpstr>PowerPoint Presentation</vt:lpstr>
      <vt:lpstr>PowerPoint Presentation</vt:lpstr>
      <vt:lpstr>PowerPoint Presentation</vt:lpstr>
      <vt:lpstr>Clustering based on Honeypot</vt:lpstr>
      <vt:lpstr>Elbow-Method</vt:lpstr>
      <vt:lpstr>PowerPoint Presentation</vt:lpstr>
      <vt:lpstr>K-Nearest Neighbors for Classification</vt:lpstr>
      <vt:lpstr>Classification Results</vt:lpstr>
      <vt:lpstr>Logistic Regression for Classification</vt:lpstr>
      <vt:lpstr>Classification Results</vt:lpstr>
      <vt:lpstr>PRINCIPAL COMPONENT ANALYSIS</vt:lpstr>
      <vt:lpstr>PCA – all honeypots</vt:lpstr>
      <vt:lpstr>PowerPoint Presentation</vt:lpstr>
      <vt:lpstr>PowerPoint Presentation</vt:lpstr>
      <vt:lpstr>Random Forest Classification </vt:lpstr>
      <vt:lpstr>Variable importance 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Engineering</dc:title>
  <dc:creator>Microsoft Office User</dc:creator>
  <cp:lastModifiedBy>Microsoft Office User</cp:lastModifiedBy>
  <cp:revision>9</cp:revision>
  <dcterms:created xsi:type="dcterms:W3CDTF">2019-07-26T18:16:35Z</dcterms:created>
  <dcterms:modified xsi:type="dcterms:W3CDTF">2019-07-29T12:55:53Z</dcterms:modified>
</cp:coreProperties>
</file>